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77" r:id="rId3"/>
    <p:sldId id="278" r:id="rId4"/>
    <p:sldId id="280" r:id="rId5"/>
    <p:sldId id="281" r:id="rId6"/>
    <p:sldId id="282" r:id="rId7"/>
    <p:sldId id="283" r:id="rId8"/>
    <p:sldId id="284" r:id="rId9"/>
    <p:sldId id="285" r:id="rId10"/>
    <p:sldId id="287" r:id="rId11"/>
    <p:sldId id="288" r:id="rId12"/>
    <p:sldId id="286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EC9"/>
    <a:srgbClr val="FFD7BB"/>
    <a:srgbClr val="FBE1DE"/>
    <a:srgbClr val="FEC5BB"/>
    <a:srgbClr val="D8E3DC"/>
    <a:srgbClr val="FFE5DA"/>
    <a:srgbClr val="EDE4DB"/>
    <a:srgbClr val="D4A373"/>
    <a:srgbClr val="FBEDCD"/>
    <a:srgbClr val="FEF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5"/>
    <p:restoredTop sz="94686"/>
  </p:normalViewPr>
  <p:slideViewPr>
    <p:cSldViewPr snapToGrid="0">
      <p:cViewPr varScale="1">
        <p:scale>
          <a:sx n="107" d="100"/>
          <a:sy n="107" d="100"/>
        </p:scale>
        <p:origin x="346" y="9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F12D-D561-AFAF-A00F-A74B98E8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E9B51-F11E-0997-07C0-717801A4D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42A4B-59A5-BF5C-B446-2BF39BB6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56A2-D9D2-28B4-F0FD-9CC827DE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F42B8-BF09-6CCB-74F3-314ADD5D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7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B855-2A91-CD32-7CAC-310A0C75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9B937-257C-3390-526F-2CF210512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FD048-9C35-4096-56FE-CA5FB1D5B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28CA5-E3A0-DD6E-7553-85C2A5C0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F5358-65D4-D2B6-9A91-21B5215F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766D2-8CA7-FA64-05B2-EC6D207E8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91AE-7044-E148-F547-F4DF123F2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46344-2BD4-F5AB-7A75-89FDD0BD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B8ECC-0671-5601-677A-5A215BA6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2D0D-E24B-2DB4-765C-980A3F5F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3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7519-B2D1-2E6B-229B-9323F500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EF2A-8FC3-0632-A70C-20BF8BA7D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C8AEF-28DF-A40F-FB36-F9034057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4778-6BB9-A709-082A-23F7CF3E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DE844-F4E4-E1FE-66B7-F7E3E00A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2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3952-98E3-A14F-49A3-27BB3FE9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A7CFE-8DC2-2198-235B-6CEB6B16E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A346-3EB9-22FD-F5D3-A694C0D08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25AE4-B121-0A98-D5AE-3589B060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0096E-E5BE-F4AE-50BF-078E0DF8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7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BC48-26AE-834F-DD51-CDF66F9A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81303-D303-C3A9-722F-B44A02F7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2017E-F4BD-CAEC-CF92-085070B20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3D3F0-C477-36CA-CAB0-1814618F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78949-AA52-0BE1-3DC2-87F3EE7C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4C48A-495C-9DF3-F061-00100C68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18F2-2117-26AA-5B60-D318622F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C1C90-E57A-C745-ABE6-AF9A06BC3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11021-3A2F-E7C3-2D37-C6043CD45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5F8E3-9D6D-AB57-861B-C3A720353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CDFC8-E92F-B729-8BE4-6EEEF4B2D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7D54B-30FC-4C47-488D-03C51B1C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26EF4-579F-3B4A-316C-97332D50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51AE3-6D2E-E884-1866-E884C05E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60C7-F323-D769-3286-323FFC84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5466B-819E-BF32-B5F4-813583A9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7AF52-5DD4-9A02-01CE-C63C867F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E1ECB-34D4-C6EB-0672-A09AB5D3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2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6B761-F351-CF7A-6FAD-4D4479D9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3044E-E489-5C45-9665-1501C2D6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CA841-08D8-393D-8C19-6CA2991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1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DF9F-DDAF-520B-79A7-53351300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BF6FB-6A4E-0E91-EE79-43501BA5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503EB-118D-962E-1A3A-837C9CF29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FF121-4371-1DAC-C961-FCD32AEF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98901-73DA-762B-6F4A-F1DD1B67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AD1A2-6980-FFA5-158D-0687D903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84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B2B8-027B-2F39-B25A-5C37F5A2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56771E-5BDF-9F47-9D09-5705D52E95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4FA66-9EB7-DA61-B55E-EAF0B6CEA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489D9-E570-9763-C82A-5C3655D8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C5665-6C13-B50B-5DF2-A29BED10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B3B1E-D0F2-7099-87BF-25D75F2C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39686-5EF9-5353-B77F-7530D561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4E8F0-5561-9D37-9DF4-DD0701898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95DD-4A3E-B626-FBE9-C1CD06752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E7CBF6-D900-4D45-AE79-FAA5F1661AF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A73A6-B7AD-1779-22B3-82E323F96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C68F5-DF3C-2A06-FB1A-A3C9AD809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12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3.png"/><Relationship Id="rId5" Type="http://schemas.openxmlformats.org/officeDocument/2006/relationships/image" Target="../media/image4.jpg"/><Relationship Id="rId10" Type="http://schemas.openxmlformats.org/officeDocument/2006/relationships/image" Target="../media/image12.png"/><Relationship Id="rId4" Type="http://schemas.openxmlformats.org/officeDocument/2006/relationships/image" Target="../media/image2.jpg"/><Relationship Id="rId9" Type="http://schemas.openxmlformats.org/officeDocument/2006/relationships/hyperlink" Target="https://www.kaggle.com/datasets/fxmikf/cars-and-vehicles-from-low-quality-dron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hyperlink" Target="https://doi.org/10.1155/2020/4013647" TargetMode="External"/><Relationship Id="rId5" Type="http://schemas.openxmlformats.org/officeDocument/2006/relationships/image" Target="../media/image4.jpg"/><Relationship Id="rId10" Type="http://schemas.openxmlformats.org/officeDocument/2006/relationships/hyperlink" Target="https://doi.org/10.1016/j.ijcce.2021.11.005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www.kaggle.com/datasets/fxmikf/cars-and-vehicles-from-low-quality-drone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12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4.jpg"/><Relationship Id="rId10" Type="http://schemas.openxmlformats.org/officeDocument/2006/relationships/hyperlink" Target="https://www.youtube.com/watch?v=F7iL8jEWf1g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www.youtube.com/watch?v=e7cgqpM6Fd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hindawi.com/journals/mpe/2020/4013647/" TargetMode="External"/><Relationship Id="rId7" Type="http://schemas.openxmlformats.org/officeDocument/2006/relationships/image" Target="../media/image4.jpg"/><Relationship Id="rId2" Type="http://schemas.openxmlformats.org/officeDocument/2006/relationships/hyperlink" Target="https://www.sciencedirect.com/science/article/pii/S266630742100026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image" Target="../media/image1.jpg"/><Relationship Id="rId9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>
            <a:off x="6822192" y="3825309"/>
            <a:ext cx="1792392" cy="188986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>
            <a:off x="4975126" y="4910162"/>
            <a:ext cx="2241695" cy="105629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>
            <a:off x="3577419" y="3794938"/>
            <a:ext cx="1792393" cy="192023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>
            <a:off x="3512623" y="1846920"/>
            <a:ext cx="1274374" cy="2146717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>
            <a:off x="4076253" y="891539"/>
            <a:ext cx="2019748" cy="1442331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>
            <a:off x="6096001" y="891539"/>
            <a:ext cx="2019748" cy="1512112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>
            <a:off x="7405004" y="1846921"/>
            <a:ext cx="1274373" cy="2146717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4884023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2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3" t="1836" r="16069" b="8714"/>
          <a:stretch>
            <a:fillRect/>
          </a:stretch>
        </p:blipFill>
        <p:spPr>
          <a:xfrm rot="8285594">
            <a:off x="445138" y="757017"/>
            <a:ext cx="1689158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81" r="7511" b="5921"/>
          <a:stretch>
            <a:fillRect/>
          </a:stretch>
        </p:blipFill>
        <p:spPr>
          <a:xfrm rot="8285594">
            <a:off x="-1789774" y="2759063"/>
            <a:ext cx="1689157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12" t="11621" r="4262" b="20249"/>
          <a:stretch>
            <a:fillRect/>
          </a:stretch>
        </p:blipFill>
        <p:spPr>
          <a:xfrm rot="8285594">
            <a:off x="-1327703" y="1723068"/>
            <a:ext cx="2112583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8285594">
            <a:off x="2462034" y="1080639"/>
            <a:ext cx="1554351" cy="2491909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8285594">
            <a:off x="1725655" y="3513892"/>
            <a:ext cx="1903418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8285594">
            <a:off x="380522" y="4647755"/>
            <a:ext cx="1903418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8285594">
            <a:off x="-661593" y="4079886"/>
            <a:ext cx="1200974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222124" y="880222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Dataset: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536387" y="1563516"/>
            <a:ext cx="701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CA" sz="1600" b="1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Cars and Vehicles from Low-Quality Drone:</a:t>
            </a:r>
            <a:endParaRPr lang="en-CA" sz="1600" b="1" i="0">
              <a:solidFill>
                <a:srgbClr val="202124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-CA" sz="1600" b="0" i="0">
              <a:solidFill>
                <a:srgbClr val="3C404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/>
            <a:r>
              <a:rPr lang="en-CA" sz="1600" b="0" i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Low-quality vehicle object detection, as seen by a drone flying around the area.</a:t>
            </a:r>
            <a:br>
              <a:rPr lang="en-CA" sz="1600" b="0" i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600" b="0" i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Vehicles include: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Private cars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Pickup trucks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Tractors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Tanks</a:t>
            </a: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group of military vehicles parked in a parking lot&#10;&#10;Description automatically generated">
            <a:extLst>
              <a:ext uri="{FF2B5EF4-FFF2-40B4-BE49-F238E27FC236}">
                <a16:creationId xmlns:a16="http://schemas.microsoft.com/office/drawing/2014/main" id="{B4C7B87E-B386-4895-3EEB-1CD5FD546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8935" y="4031831"/>
            <a:ext cx="2747065" cy="1978705"/>
          </a:xfrm>
          <a:prstGeom prst="rect">
            <a:avLst/>
          </a:prstGeom>
        </p:spPr>
      </p:pic>
      <p:pic>
        <p:nvPicPr>
          <p:cNvPr id="12" name="Picture 11" descr="A car driving on a road&#10;&#10;Description automatically generated">
            <a:extLst>
              <a:ext uri="{FF2B5EF4-FFF2-40B4-BE49-F238E27FC236}">
                <a16:creationId xmlns:a16="http://schemas.microsoft.com/office/drawing/2014/main" id="{14261BC9-65E3-7D9C-ABDA-49D7960BCC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1165" y="4031831"/>
            <a:ext cx="2847479" cy="1978705"/>
          </a:xfrm>
          <a:prstGeom prst="rect">
            <a:avLst/>
          </a:prstGeom>
        </p:spPr>
      </p:pic>
      <p:pic>
        <p:nvPicPr>
          <p:cNvPr id="14" name="Picture 13" descr="A house and a road&#10;&#10;Description automatically generated with medium confidence">
            <a:extLst>
              <a:ext uri="{FF2B5EF4-FFF2-40B4-BE49-F238E27FC236}">
                <a16:creationId xmlns:a16="http://schemas.microsoft.com/office/drawing/2014/main" id="{5DF75D52-AC54-0198-14BB-5C481487C8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9264" y="4031831"/>
            <a:ext cx="2713239" cy="19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8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3" t="1836" r="16069" b="8714"/>
          <a:stretch>
            <a:fillRect/>
          </a:stretch>
        </p:blipFill>
        <p:spPr>
          <a:xfrm rot="8285594">
            <a:off x="346731" y="846313"/>
            <a:ext cx="1689158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81" r="7511" b="5921"/>
          <a:stretch>
            <a:fillRect/>
          </a:stretch>
        </p:blipFill>
        <p:spPr>
          <a:xfrm rot="8285594">
            <a:off x="-1789774" y="2759063"/>
            <a:ext cx="1689157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12" t="11621" r="4262" b="20249"/>
          <a:stretch>
            <a:fillRect/>
          </a:stretch>
        </p:blipFill>
        <p:spPr>
          <a:xfrm rot="8285594">
            <a:off x="-1327703" y="1723068"/>
            <a:ext cx="2112583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8285594">
            <a:off x="2462034" y="1080639"/>
            <a:ext cx="1554351" cy="2491909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8285594">
            <a:off x="1725655" y="3513892"/>
            <a:ext cx="1903418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8285594">
            <a:off x="380522" y="4647755"/>
            <a:ext cx="1903418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8285594">
            <a:off x="-661593" y="4079886"/>
            <a:ext cx="1200974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222124" y="880222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Reference: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450552" y="1337618"/>
            <a:ext cx="7010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Dataset: </a:t>
            </a:r>
            <a:r>
              <a:rPr lang="en-CA" sz="1600" i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Inte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Cars and Vehicles from Low-Quality Drone</a:t>
            </a:r>
            <a:endParaRPr lang="en-CA" sz="1600" i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Inter"/>
            </a:endParaRPr>
          </a:p>
          <a:p>
            <a:endParaRPr lang="en-CA" sz="1600">
              <a:solidFill>
                <a:srgbClr val="202124"/>
              </a:solidFill>
              <a:highlight>
                <a:srgbClr val="FFFFFF"/>
              </a:highlight>
              <a:latin typeface="Inter"/>
            </a:endParaRPr>
          </a:p>
          <a:p>
            <a:r>
              <a:rPr lang="en-CA" sz="1600" b="1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Inter"/>
              </a:rPr>
              <a:t>Papers: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Ramachandran, A., &amp; Sangaiah, A. K. (2021).</a:t>
            </a:r>
            <a:r>
              <a:rPr lang="en-CA" sz="1600" b="1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A review on object detection in unmanned aerial vehicle surveillance.</a:t>
            </a:r>
            <a:r>
              <a:rPr lang="en-CA" sz="160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*International Journal of Cognitive Computing in Engineering, 2*, 215-228. </a:t>
            </a:r>
            <a:r>
              <a:rPr lang="en-CA" sz="1600" i="0" u="sng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https://doi.org/10.1016/j.ijcce.2021.11.005</a:t>
            </a:r>
            <a:endParaRPr lang="en-CA" sz="1600" i="0" u="sng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600" i="0" u="sng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Sun, C., Zhan, W., She, J., &amp; Zhang, Y. (2020). </a:t>
            </a:r>
            <a:r>
              <a:rPr lang="en-CA" sz="1600" b="1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Object detection from the video taken by drone via convolutional neural networks. </a:t>
            </a:r>
            <a:r>
              <a:rPr lang="en-CA" sz="1600" b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Mathematical Problems in Engineering. </a:t>
            </a:r>
            <a:r>
              <a:rPr lang="en-CA" sz="1600" b="0" i="0" u="none" strike="noStrike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https://doi.org/10.1155/2020/4013647</a:t>
            </a:r>
            <a:endParaRPr lang="en-CA" sz="1600" b="0" i="0" u="none" strike="noStrike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Zhu, P., Wen, L., Du, D., Bian, X., Ling, H., Hu, Q., ... &amp; Song, Z. (2018). </a:t>
            </a:r>
            <a:r>
              <a:rPr lang="en-CA" sz="1600" b="1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VisDrone-DET2018: The Vision Meets Drone Object Detection in Image Challenge Results. </a:t>
            </a:r>
            <a:r>
              <a:rPr lang="en-CA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CA" sz="1600" b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Proceedings of the European Conference on Computer Vision (ECCV) Workshops. </a:t>
            </a:r>
            <a:r>
              <a:rPr lang="en-CA" sz="1600" b="0" u="sng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https://openaccess.thecvf.com/content_eccv_2018_workshops/w27/html/Zhu_VisDrone-DET2018_The_Vision_Meets_Drone_Object_Detection_in_Image_Challenge_ECCVW_2018_paper.html</a:t>
            </a:r>
            <a:endParaRPr lang="en-CA" sz="1600" b="0" u="sng" strike="noStrike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i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54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>
            <a:off x="6822192" y="3825309"/>
            <a:ext cx="1792392" cy="188986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>
            <a:off x="4975126" y="4910162"/>
            <a:ext cx="2241695" cy="105629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>
            <a:off x="3577419" y="3794938"/>
            <a:ext cx="1792393" cy="192023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>
            <a:off x="3512623" y="1846920"/>
            <a:ext cx="1274374" cy="2146717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>
            <a:off x="4076253" y="891539"/>
            <a:ext cx="2019748" cy="1442331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>
            <a:off x="6096001" y="891539"/>
            <a:ext cx="2019748" cy="1512112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>
            <a:off x="7405004" y="1846921"/>
            <a:ext cx="1274373" cy="2146717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4884023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4399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>
            <a:off x="6822192" y="3825309"/>
            <a:ext cx="1792392" cy="188986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>
            <a:off x="4975126" y="4910162"/>
            <a:ext cx="2241695" cy="105629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>
            <a:off x="3577419" y="3794938"/>
            <a:ext cx="1792393" cy="192023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>
            <a:off x="3512623" y="1846920"/>
            <a:ext cx="1274374" cy="2146717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>
            <a:off x="4076253" y="891539"/>
            <a:ext cx="2019748" cy="1442331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>
            <a:off x="6096001" y="891539"/>
            <a:ext cx="2019748" cy="1512112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>
            <a:off x="7405004" y="1846921"/>
            <a:ext cx="1274373" cy="2146717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4884023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94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0572175">
            <a:off x="-1333225" y="1622330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0572175">
            <a:off x="-144665" y="1303615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0572175">
            <a:off x="1519927" y="1433000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0572175">
            <a:off x="2141717" y="2954536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0572175">
            <a:off x="1068007" y="4495227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0572175">
            <a:off x="-709483" y="4550541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0572175">
            <a:off x="-1279800" y="3181618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6908F-6FED-19A2-9739-CFFCAAD1AF1A}"/>
              </a:ext>
            </a:extLst>
          </p:cNvPr>
          <p:cNvSpPr txBox="1"/>
          <p:nvPr/>
        </p:nvSpPr>
        <p:spPr>
          <a:xfrm>
            <a:off x="3023822" y="1192535"/>
            <a:ext cx="3496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Introduction 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28E22-0FD2-D56C-12C4-2AE1446DB92B}"/>
              </a:ext>
            </a:extLst>
          </p:cNvPr>
          <p:cNvSpPr txBox="1"/>
          <p:nvPr/>
        </p:nvSpPr>
        <p:spPr>
          <a:xfrm>
            <a:off x="3638385" y="1764615"/>
            <a:ext cx="714042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Traditional surveillance methods often rely on fixed camera systems and human patrols. While effective in some scenarios, these methods have several limitations that can hinder their effectiveness.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Limited Field of View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Installation and Maintenance Costs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Inflexibility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Calibri" panose="020F0502020204030204" pitchFamily="34" charset="0"/>
              </a:rPr>
              <a:t>Limited Coverage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cs typeface="Calibri" panose="020F0502020204030204" pitchFamily="34" charset="0"/>
              </a:rPr>
              <a:t>Fatigue and Human Errors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Calibri" panose="020F0502020204030204" pitchFamily="34" charset="0"/>
              </a:rPr>
              <a:t>Safety Risks</a:t>
            </a:r>
            <a:endParaRPr lang="en-CA" sz="160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Why Drones for Surveillance?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Mobility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Real-Time Monitoring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Cost-Effective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Advanced technology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Versatility</a:t>
            </a:r>
          </a:p>
          <a:p>
            <a:pPr lvl="2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38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3" t="1836" r="16069" b="8714"/>
          <a:stretch>
            <a:fillRect/>
          </a:stretch>
        </p:blipFill>
        <p:spPr>
          <a:xfrm rot="8285594">
            <a:off x="346731" y="846313"/>
            <a:ext cx="1689158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81" r="7511" b="5921"/>
          <a:stretch>
            <a:fillRect/>
          </a:stretch>
        </p:blipFill>
        <p:spPr>
          <a:xfrm rot="8285594">
            <a:off x="-1789774" y="2759063"/>
            <a:ext cx="1689157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12" t="11621" r="4262" b="20249"/>
          <a:stretch>
            <a:fillRect/>
          </a:stretch>
        </p:blipFill>
        <p:spPr>
          <a:xfrm rot="8285594">
            <a:off x="-1327703" y="1723068"/>
            <a:ext cx="2112583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8285594">
            <a:off x="2462034" y="1080639"/>
            <a:ext cx="1554351" cy="2491909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8285594">
            <a:off x="1725655" y="3513892"/>
            <a:ext cx="1903418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8285594">
            <a:off x="380522" y="4647755"/>
            <a:ext cx="1903418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8285594">
            <a:off x="-661593" y="4079886"/>
            <a:ext cx="1200974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222124" y="880222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536387" y="1563516"/>
            <a:ext cx="701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Law Enforcement Support: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CA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nhance public safety through advanced surveillance, rapid response capabilities, and efficient data collection while minimizing risks to officers and the public.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 a robust drone vision system capable of real-time image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Improve the accuracy and efficiency of aerial data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Demonstrate practical applications in various industries.</a:t>
            </a:r>
            <a:endParaRPr lang="en-CA" sz="1600" b="0" i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Police Drone helps catch Suspect</a:t>
            </a:r>
            <a:endParaRPr lang="en-CA" sz="1600" b="1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b="1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Police using drones to help with dangerous situations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ACFCF-AEAD-B08C-9D86-89CBD21804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4794" y="4540038"/>
            <a:ext cx="2812827" cy="210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68D7F-16D3-F46C-32F2-0C21EB26BC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4326" y="4540038"/>
            <a:ext cx="2812828" cy="209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7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3871402" y="818269"/>
            <a:ext cx="7306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Role of 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3929821" y="1345144"/>
            <a:ext cx="767538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Integration: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Data Processing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ML algorithms process data collected by drones, converting raw sensor data into meaningful information.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Automation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Enables automated decision-making and reduces the need for human intervention.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Adaptability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ML models can be trained to recognize specific patterns and adapt to new data, improving performance over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Capabilities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CNNs (YOLO, SSD)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For real-time object detection and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Identifying vehicles, people, animals in surveillance areas.</a:t>
            </a:r>
          </a:p>
          <a:p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Anomaly Detection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Unsupervised Learning (Clustering, PCA)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Detects unusual patterns or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Identifying unauthorized intrusions and unusual behavior.</a:t>
            </a:r>
          </a:p>
          <a:p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Predictive Analytics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Time Series Analysis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Forecasts future events based on historical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Predicting traffic patterns, environmental changes, potential security threats.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person holding a tablet&#10;&#10;Description automatically generated">
            <a:extLst>
              <a:ext uri="{FF2B5EF4-FFF2-40B4-BE49-F238E27FC236}">
                <a16:creationId xmlns:a16="http://schemas.microsoft.com/office/drawing/2014/main" id="{FF41BF3C-32DD-E219-4990-1E14962444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3944042">
            <a:off x="-359796" y="4568704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3" name="Picture 2" descr="A drone flying in the air&#10;&#10;Description automatically generated">
            <a:extLst>
              <a:ext uri="{FF2B5EF4-FFF2-40B4-BE49-F238E27FC236}">
                <a16:creationId xmlns:a16="http://schemas.microsoft.com/office/drawing/2014/main" id="{B99810D7-4391-ED49-CA71-42BF8A3E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3944042">
            <a:off x="-1691354" y="3885761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4" name="Picture 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A1E6AE2F-D24F-FCFD-3F8A-AFE6B7AE55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3944042">
            <a:off x="-1522157" y="1943520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5" name="Picture 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5C3C5998-CE82-2429-2980-F8A65CD574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3944042">
            <a:off x="88998" y="905598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1" name="Picture 10" descr="A drone flying in the air&#10;&#10;Description automatically generated">
            <a:extLst>
              <a:ext uri="{FF2B5EF4-FFF2-40B4-BE49-F238E27FC236}">
                <a16:creationId xmlns:a16="http://schemas.microsoft.com/office/drawing/2014/main" id="{F8F17A87-B0C7-E150-88A1-054E4EE7A9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3944042">
            <a:off x="1364940" y="841055"/>
            <a:ext cx="2370185" cy="142495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2" name="Picture 11" descr="A drone flying over a valley&#10;&#10;Description automatically generated">
            <a:extLst>
              <a:ext uri="{FF2B5EF4-FFF2-40B4-BE49-F238E27FC236}">
                <a16:creationId xmlns:a16="http://schemas.microsoft.com/office/drawing/2014/main" id="{E7055D5A-F557-FA44-5249-49AEEAC2D2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3944042">
            <a:off x="1871539" y="3095172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3" name="Picture 12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8500CDE1-CD1E-0C5D-BAE6-8F7B2B3B14B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3944042">
            <a:off x="1498243" y="4031678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39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3717380" y="883967"/>
            <a:ext cx="7675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System Architecture For Drone Surveillance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026428" y="1730338"/>
            <a:ext cx="76753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erson holding a tablet&#10;&#10;Description automatically generated">
            <a:extLst>
              <a:ext uri="{FF2B5EF4-FFF2-40B4-BE49-F238E27FC236}">
                <a16:creationId xmlns:a16="http://schemas.microsoft.com/office/drawing/2014/main" id="{B186D1F3-BCBD-C476-A1A1-5C882570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883013">
            <a:off x="1246738" y="4313517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9" name="Picture 8" descr="A drone flying in the air&#10;&#10;Description automatically generated">
            <a:extLst>
              <a:ext uri="{FF2B5EF4-FFF2-40B4-BE49-F238E27FC236}">
                <a16:creationId xmlns:a16="http://schemas.microsoft.com/office/drawing/2014/main" id="{259F9711-C788-4B3B-7474-22AC7A6F8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883013">
            <a:off x="-485788" y="4903761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14" name="Picture 1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B1BAD8BD-C204-24E0-C54B-23B3502D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883013">
            <a:off x="-1514549" y="3560537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18" name="Picture 17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DFF7A93F-33CE-CF23-7C87-25C92BE505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883013">
            <a:off x="-1144219" y="1794885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9" name="Picture 18" descr="A drone flying in the air&#10;&#10;Description automatically generated">
            <a:extLst>
              <a:ext uri="{FF2B5EF4-FFF2-40B4-BE49-F238E27FC236}">
                <a16:creationId xmlns:a16="http://schemas.microsoft.com/office/drawing/2014/main" id="{1B3E0E25-0537-6441-0992-2E4ADC38DB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883013">
            <a:off x="-376811" y="1186031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20" name="Picture 19" descr="A drone flying over a valley&#10;&#10;Description automatically generated">
            <a:extLst>
              <a:ext uri="{FF2B5EF4-FFF2-40B4-BE49-F238E27FC236}">
                <a16:creationId xmlns:a16="http://schemas.microsoft.com/office/drawing/2014/main" id="{EC353FAA-A845-D742-3703-6268808D82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883013">
            <a:off x="1634457" y="731630"/>
            <a:ext cx="2406939" cy="183457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21" name="Picture 20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0516CB33-77FC-2E9A-C6C9-EFE8B7A1A0D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883013">
            <a:off x="2172330" y="2666010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pic>
        <p:nvPicPr>
          <p:cNvPr id="24" name="Picture 23" descr="A diagram of a system architecture&#10;&#10;Description automatically generated">
            <a:extLst>
              <a:ext uri="{FF2B5EF4-FFF2-40B4-BE49-F238E27FC236}">
                <a16:creationId xmlns:a16="http://schemas.microsoft.com/office/drawing/2014/main" id="{7543BB63-9837-290F-E7C7-DA3B319C29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0278" y="1622745"/>
            <a:ext cx="7267155" cy="50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3867058" y="854584"/>
            <a:ext cx="54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Data Collection and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026428" y="1730338"/>
            <a:ext cx="76753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person holding a tablet&#10;&#10;Description automatically generated">
            <a:extLst>
              <a:ext uri="{FF2B5EF4-FFF2-40B4-BE49-F238E27FC236}">
                <a16:creationId xmlns:a16="http://schemas.microsoft.com/office/drawing/2014/main" id="{A2DE8ED1-684D-9FBD-2508-75605E44D5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9588987">
            <a:off x="2035398" y="2944520"/>
            <a:ext cx="1579032" cy="1740740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3" name="Picture 2" descr="A drone flying in the air&#10;&#10;Description automatically generated">
            <a:extLst>
              <a:ext uri="{FF2B5EF4-FFF2-40B4-BE49-F238E27FC236}">
                <a16:creationId xmlns:a16="http://schemas.microsoft.com/office/drawing/2014/main" id="{FB503B41-BEEA-ACCC-5215-988DD12B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9588987">
            <a:off x="985983" y="4633427"/>
            <a:ext cx="1974851" cy="97294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4" name="Picture 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1C8CCEE9-3DA6-77BF-D7CB-F54E733C4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9588987">
            <a:off x="-352992" y="4501722"/>
            <a:ext cx="1579033" cy="176871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5" name="Picture 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91AC411A-D7A7-7774-895B-0E0B2E2DE0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9588987">
            <a:off x="-1293025" y="3144927"/>
            <a:ext cx="1122677" cy="1977325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1" name="Picture 10" descr="A drone flying in the air&#10;&#10;Description automatically generated">
            <a:extLst>
              <a:ext uri="{FF2B5EF4-FFF2-40B4-BE49-F238E27FC236}">
                <a16:creationId xmlns:a16="http://schemas.microsoft.com/office/drawing/2014/main" id="{3F15E18C-74AE-7C4D-3D2B-989BCCBA0D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9588987">
            <a:off x="-1597602" y="2007403"/>
            <a:ext cx="1779324" cy="1328520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2" name="Picture 11" descr="A drone flying over a valley&#10;&#10;Description automatically generated">
            <a:extLst>
              <a:ext uri="{FF2B5EF4-FFF2-40B4-BE49-F238E27FC236}">
                <a16:creationId xmlns:a16="http://schemas.microsoft.com/office/drawing/2014/main" id="{53D5AE42-BA60-2BD0-519C-381D2BA39C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9588987">
            <a:off x="-98017" y="1016815"/>
            <a:ext cx="1779324" cy="1392795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3" name="Picture 12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FF6E45D5-D9E5-7302-C24A-5E290036521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9588987">
            <a:off x="1997337" y="360528"/>
            <a:ext cx="1264286" cy="2573586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pic>
        <p:nvPicPr>
          <p:cNvPr id="23" name="Picture 22" descr="A diagram of data processing&#10;&#10;Description automatically generated">
            <a:extLst>
              <a:ext uri="{FF2B5EF4-FFF2-40B4-BE49-F238E27FC236}">
                <a16:creationId xmlns:a16="http://schemas.microsoft.com/office/drawing/2014/main" id="{DF3BB127-FA0F-E200-6231-FFD088CC29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058" y="1492595"/>
            <a:ext cx="7772400" cy="50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7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25668" y="3189476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016058" y="872211"/>
            <a:ext cx="54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Case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008242" y="1520785"/>
            <a:ext cx="767538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 review on Object Detection in unmanned aerial vehicle surveillance.</a:t>
            </a:r>
            <a:endParaRPr lang="en-CA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4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Project Objective: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 a robust and intelligent drone-based surveillance system utilizing machine learning for real-time object detection and tracking aimed at enhancing security and monitoring capabilities across various environments.</a:t>
            </a:r>
            <a:endParaRPr lang="en-CA" sz="1400" b="1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400" b="1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4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Case Study: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 study on drone surveillance implemented Faster R-CNN and YOLO algorithms for real-time object detection. The project demonstrated the system's ability to detect and track objects under varying environmental conditions, ensuring enhanced security and operational efficiency in urban areas.</a:t>
            </a:r>
            <a:endParaRPr lang="en-CA" sz="1400" b="1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Object Detection from the Video Taken by Drone via Convolutional Neural Networks.</a:t>
            </a:r>
            <a:endParaRPr lang="en-CA" sz="1600" b="1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4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Project Objective: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 a drone-based surveillance system using convolutional neural networks (CNNs) to enhance object detection and tracking, aiming to improve real-time monitoring and security in various environments.</a:t>
            </a:r>
            <a:endParaRPr lang="en-CA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4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4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Case Study: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This study compared SSD and Faster R-CNN algorithms for object detection in drone-captured videos. It demonstrated that Faster R-CNN offers higher accuracy, while SSD provides faster detection speeds, highlighting the trade-offs in performance and efficiency.</a:t>
            </a:r>
            <a:endParaRPr lang="en-CA" sz="14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erson holding a tablet&#10;&#10;Description automatically generated">
            <a:extLst>
              <a:ext uri="{FF2B5EF4-FFF2-40B4-BE49-F238E27FC236}">
                <a16:creationId xmlns:a16="http://schemas.microsoft.com/office/drawing/2014/main" id="{22D289D9-2B26-0BBC-9CF6-077285C1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81" r="7511" b="5921"/>
          <a:stretch>
            <a:fillRect/>
          </a:stretch>
        </p:blipFill>
        <p:spPr>
          <a:xfrm rot="16593053">
            <a:off x="1907849" y="643539"/>
            <a:ext cx="2103305" cy="225779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9" name="Picture 8" descr="A drone flying in the air&#10;&#10;Description automatically generated">
            <a:extLst>
              <a:ext uri="{FF2B5EF4-FFF2-40B4-BE49-F238E27FC236}">
                <a16:creationId xmlns:a16="http://schemas.microsoft.com/office/drawing/2014/main" id="{46E22670-91F6-E8A3-6FFB-7E294DEF70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12" t="11621" r="4262" b="20249"/>
          <a:stretch>
            <a:fillRect/>
          </a:stretch>
        </p:blipFill>
        <p:spPr>
          <a:xfrm rot="16593053">
            <a:off x="1798363" y="3338994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14" name="Picture 1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D18EC3AA-D51D-FE9F-8CF2-239EEB9DAA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33" t="1836" r="16069" b="8714"/>
          <a:stretch>
            <a:fillRect/>
          </a:stretch>
        </p:blipFill>
        <p:spPr>
          <a:xfrm rot="16593053">
            <a:off x="1224408" y="4301557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15" name="Picture 1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ACD856D5-C395-5445-8B7E-1139FEB121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072" t="774" r="30324" b="11462"/>
          <a:stretch>
            <a:fillRect/>
          </a:stretch>
        </p:blipFill>
        <p:spPr>
          <a:xfrm rot="16593053">
            <a:off x="-214819" y="4295650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6" name="Picture 15" descr="A drone flying in the air&#10;&#10;Description automatically generated">
            <a:extLst>
              <a:ext uri="{FF2B5EF4-FFF2-40B4-BE49-F238E27FC236}">
                <a16:creationId xmlns:a16="http://schemas.microsoft.com/office/drawing/2014/main" id="{18C9F6C6-8CA9-AC83-B444-51A519363A9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668" r="10130"/>
          <a:stretch>
            <a:fillRect/>
          </a:stretch>
        </p:blipFill>
        <p:spPr>
          <a:xfrm rot="16593053">
            <a:off x="-1614141" y="3658260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7" name="Picture 16" descr="A drone flying over a valley&#10;&#10;Description automatically generated">
            <a:extLst>
              <a:ext uri="{FF2B5EF4-FFF2-40B4-BE49-F238E27FC236}">
                <a16:creationId xmlns:a16="http://schemas.microsoft.com/office/drawing/2014/main" id="{4B576A39-04E0-F2D4-E545-E23A66D1926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1430" t="959" r="4216" b="28603"/>
          <a:stretch>
            <a:fillRect/>
          </a:stretch>
        </p:blipFill>
        <p:spPr>
          <a:xfrm rot="16593053">
            <a:off x="-1380056" y="1862831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8" name="Picture 17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85BC5518-DB46-33CD-DFEC-D652A8AE01E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58" t="3192" r="7282"/>
          <a:stretch>
            <a:fillRect/>
          </a:stretch>
        </p:blipFill>
        <p:spPr>
          <a:xfrm rot="16593053">
            <a:off x="176386" y="888994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248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016058" y="872211"/>
            <a:ext cx="615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Benefits, Challenges and Solutions </a:t>
            </a:r>
          </a:p>
        </p:txBody>
      </p:sp>
      <p:pic>
        <p:nvPicPr>
          <p:cNvPr id="2" name="Picture 1" descr="A person holding a tablet&#10;&#10;Description automatically generated">
            <a:extLst>
              <a:ext uri="{FF2B5EF4-FFF2-40B4-BE49-F238E27FC236}">
                <a16:creationId xmlns:a16="http://schemas.microsoft.com/office/drawing/2014/main" id="{1F61D514-5ED0-BDB8-CB24-DBAFE69A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3681570">
            <a:off x="135694" y="869463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3" name="Picture 2" descr="A drone flying in the air&#10;&#10;Description automatically generated">
            <a:extLst>
              <a:ext uri="{FF2B5EF4-FFF2-40B4-BE49-F238E27FC236}">
                <a16:creationId xmlns:a16="http://schemas.microsoft.com/office/drawing/2014/main" id="{45EDFDAD-1671-D3E3-8AA6-2FCEBF7C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3681570">
            <a:off x="1646643" y="1085004"/>
            <a:ext cx="2634681" cy="126392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4" name="Picture 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94B1A6DA-7D9C-DB40-FE36-69FBB5F95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3681570">
            <a:off x="2037324" y="2990124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5" name="Picture 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DF2448BD-EC17-8B04-D13D-6C38F1E48F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3681570">
            <a:off x="1232857" y="4201202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1" name="Picture 10" descr="A drone flying in the air&#10;&#10;Description automatically generated">
            <a:extLst>
              <a:ext uri="{FF2B5EF4-FFF2-40B4-BE49-F238E27FC236}">
                <a16:creationId xmlns:a16="http://schemas.microsoft.com/office/drawing/2014/main" id="{17BE8693-E11A-BA76-2B4E-658ADB2775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3681570">
            <a:off x="-519015" y="4688171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2" name="Picture 11" descr="A drone flying over a valley&#10;&#10;Description automatically generated">
            <a:extLst>
              <a:ext uri="{FF2B5EF4-FFF2-40B4-BE49-F238E27FC236}">
                <a16:creationId xmlns:a16="http://schemas.microsoft.com/office/drawing/2014/main" id="{BBCA60CA-4AA4-E761-E09F-993A97FC40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3681570">
            <a:off x="-1685745" y="3313110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3" name="Picture 12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759FFC97-ABCF-1B88-C33A-F55DC7E7A3B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3681570">
            <a:off x="-1060457" y="1651877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EC51F6-B851-3C2F-E0D8-3587BC6ED69C}"/>
              </a:ext>
            </a:extLst>
          </p:cNvPr>
          <p:cNvSpPr txBox="1"/>
          <p:nvPr/>
        </p:nvSpPr>
        <p:spPr>
          <a:xfrm>
            <a:off x="4130465" y="1564143"/>
            <a:ext cx="705394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Enhanced coverage of difficult-to-reach areas.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Real-time data collection for immediate decision-making.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Cost-effective with lower operational costs.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Increased safety by minimizing personnel risks.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Advanced analytics with ML for accurate object detection.</a:t>
            </a:r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Privacy concerns and potential unauthorized surveillance.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Complex regulatory issues and compliance.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Ensuring data security against breaches.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Technical limitations like battery life and weather susceptibility.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Public perception and trust issues.</a:t>
            </a:r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Implement data encryption and privacy measures.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Ensure regulatory compliance and secure necessary permits.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Use robust data security protocols.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Invest in technological improvements.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Engage the public and address concerns transparently.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9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016058" y="872211"/>
            <a:ext cx="615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Initial Conclusions:</a:t>
            </a:r>
          </a:p>
        </p:txBody>
      </p:sp>
      <p:pic>
        <p:nvPicPr>
          <p:cNvPr id="6" name="Picture 5" descr="A person holding a tablet&#10;&#10;Description automatically generated">
            <a:extLst>
              <a:ext uri="{FF2B5EF4-FFF2-40B4-BE49-F238E27FC236}">
                <a16:creationId xmlns:a16="http://schemas.microsoft.com/office/drawing/2014/main" id="{C7693CE0-32C2-1468-618E-85324BD1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0572175">
            <a:off x="-1333225" y="1622330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8" name="Picture 7" descr="A drone flying in the air&#10;&#10;Description automatically generated">
            <a:extLst>
              <a:ext uri="{FF2B5EF4-FFF2-40B4-BE49-F238E27FC236}">
                <a16:creationId xmlns:a16="http://schemas.microsoft.com/office/drawing/2014/main" id="{2B7511A0-08D0-B143-E5A1-E177DC12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0572175">
            <a:off x="-144665" y="1303615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9" name="Picture 8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E8A4A944-F63E-24E1-6D5D-9F37EB95AF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0572175">
            <a:off x="1938531" y="435736"/>
            <a:ext cx="1839107" cy="245119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14" name="Picture 13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87882B37-763F-B99B-4A40-C2D013964C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0572175">
            <a:off x="2141717" y="2954536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5" name="Picture 14" descr="A drone flying in the air&#10;&#10;Description automatically generated">
            <a:extLst>
              <a:ext uri="{FF2B5EF4-FFF2-40B4-BE49-F238E27FC236}">
                <a16:creationId xmlns:a16="http://schemas.microsoft.com/office/drawing/2014/main" id="{46409DEC-EAD9-61B3-DB66-76304F6CBD2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0572175">
            <a:off x="1068007" y="4495227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6" name="Picture 15" descr="A drone flying over a valley&#10;&#10;Description automatically generated">
            <a:extLst>
              <a:ext uri="{FF2B5EF4-FFF2-40B4-BE49-F238E27FC236}">
                <a16:creationId xmlns:a16="http://schemas.microsoft.com/office/drawing/2014/main" id="{3C653410-EE57-09AA-121F-8B9C6AB14B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0572175">
            <a:off x="-709483" y="4550541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7" name="Picture 16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6B39B0B5-E044-30C1-9D44-86DAF8E1E77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0572175">
            <a:off x="-1279800" y="3181618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6C2E48-5EFA-DA73-05EB-B8BCE83FFABC}"/>
              </a:ext>
            </a:extLst>
          </p:cNvPr>
          <p:cNvSpPr txBox="1"/>
          <p:nvPr/>
        </p:nvSpPr>
        <p:spPr>
          <a:xfrm>
            <a:off x="4217437" y="1571906"/>
            <a:ext cx="656875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Enhanced Surveillance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Improved Coverage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Extensive monitoring of complex areas.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Real-Time Data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Immediate data for rapid decision-making.</a:t>
            </a:r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Increased Efficiency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Cost-Effective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Reduces manpower and traditional surveillance costs.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Faster Response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Quick deployment improves incident response.</a:t>
            </a:r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Safety and Analytics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Reduced Risk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Minimizes officer exposure to danger.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Advanced Analytics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AI enhances detection, tracking, and insights.</a:t>
            </a:r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Privacy and Public Trust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Privacy Compliance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Address privacy issues and regulatory adherence.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Public Engagement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Transparent communication to build trust.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99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934</Words>
  <Application>Microsoft Office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Inter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Vinith Shadu Shetty</dc:creator>
  <cp:lastModifiedBy>Rubel Thomas Binu</cp:lastModifiedBy>
  <cp:revision>3</cp:revision>
  <dcterms:created xsi:type="dcterms:W3CDTF">2024-05-20T18:58:02Z</dcterms:created>
  <dcterms:modified xsi:type="dcterms:W3CDTF">2024-05-21T18:33:52Z</dcterms:modified>
</cp:coreProperties>
</file>